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oper BT Light" charset="1" panose="0208050304030B020404"/>
      <p:regular r:id="rId16"/>
    </p:embeddedFont>
    <p:embeddedFont>
      <p:font typeface="TT Chocolates" charset="1" panose="02000503020000020003"/>
      <p:regular r:id="rId17"/>
    </p:embeddedFont>
    <p:embeddedFont>
      <p:font typeface="TT Chocolates Bold" charset="1" panose="020008030200000200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14" Target="../media/image54.png" Type="http://schemas.openxmlformats.org/officeDocument/2006/relationships/image"/><Relationship Id="rId15" Target="../media/image55.svg" Type="http://schemas.openxmlformats.org/officeDocument/2006/relationships/image"/><Relationship Id="rId16" Target="../media/image56.png" Type="http://schemas.openxmlformats.org/officeDocument/2006/relationships/image"/><Relationship Id="rId17" Target="../media/image57.svg" Type="http://schemas.openxmlformats.org/officeDocument/2006/relationships/image"/><Relationship Id="rId18" Target="../media/image58.png" Type="http://schemas.openxmlformats.org/officeDocument/2006/relationships/image"/><Relationship Id="rId19" Target="../media/image59.svg" Type="http://schemas.openxmlformats.org/officeDocument/2006/relationships/image"/><Relationship Id="rId2" Target="../media/image42.png" Type="http://schemas.openxmlformats.org/officeDocument/2006/relationships/image"/><Relationship Id="rId20" Target="../media/image60.png" Type="http://schemas.openxmlformats.org/officeDocument/2006/relationships/image"/><Relationship Id="rId21" Target="../media/image61.svg" Type="http://schemas.openxmlformats.org/officeDocument/2006/relationships/image"/><Relationship Id="rId22" Target="../media/image62.png" Type="http://schemas.openxmlformats.org/officeDocument/2006/relationships/image"/><Relationship Id="rId23" Target="../media/image63.svg" Type="http://schemas.openxmlformats.org/officeDocument/2006/relationships/image"/><Relationship Id="rId24" Target="../media/image15.png" Type="http://schemas.openxmlformats.org/officeDocument/2006/relationships/image"/><Relationship Id="rId25" Target="../media/image16.svg" Type="http://schemas.openxmlformats.org/officeDocument/2006/relationships/image"/><Relationship Id="rId26" Target="../media/image36.png" Type="http://schemas.openxmlformats.org/officeDocument/2006/relationships/image"/><Relationship Id="rId27" Target="../media/image37.sv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5166" y="766183"/>
            <a:ext cx="7521979" cy="6741740"/>
            <a:chOff x="0" y="0"/>
            <a:chExt cx="788827" cy="707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827" cy="707003"/>
            </a:xfrm>
            <a:custGeom>
              <a:avLst/>
              <a:gdLst/>
              <a:ahLst/>
              <a:cxnLst/>
              <a:rect r="r" b="b" t="t" l="l"/>
              <a:pathLst>
                <a:path h="707003" w="788827">
                  <a:moveTo>
                    <a:pt x="23673" y="0"/>
                  </a:moveTo>
                  <a:lnTo>
                    <a:pt x="765154" y="0"/>
                  </a:lnTo>
                  <a:cubicBezTo>
                    <a:pt x="778228" y="0"/>
                    <a:pt x="788827" y="10599"/>
                    <a:pt x="788827" y="23673"/>
                  </a:cubicBezTo>
                  <a:lnTo>
                    <a:pt x="788827" y="683331"/>
                  </a:lnTo>
                  <a:cubicBezTo>
                    <a:pt x="788827" y="696405"/>
                    <a:pt x="778228" y="707003"/>
                    <a:pt x="765154" y="707003"/>
                  </a:cubicBezTo>
                  <a:lnTo>
                    <a:pt x="23673" y="707003"/>
                  </a:lnTo>
                  <a:cubicBezTo>
                    <a:pt x="17394" y="707003"/>
                    <a:pt x="11373" y="704509"/>
                    <a:pt x="6934" y="700070"/>
                  </a:cubicBezTo>
                  <a:cubicBezTo>
                    <a:pt x="2494" y="695630"/>
                    <a:pt x="0" y="689609"/>
                    <a:pt x="0" y="683331"/>
                  </a:cubicBezTo>
                  <a:lnTo>
                    <a:pt x="0" y="23673"/>
                  </a:lnTo>
                  <a:cubicBezTo>
                    <a:pt x="0" y="10599"/>
                    <a:pt x="10599" y="0"/>
                    <a:pt x="23673" y="0"/>
                  </a:cubicBezTo>
                  <a:close/>
                </a:path>
              </a:pathLst>
            </a:custGeom>
            <a:blipFill>
              <a:blip r:embed="rId2"/>
              <a:stretch>
                <a:fillRect l="-17220" t="0" r="-1722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28700" y="3380457"/>
            <a:ext cx="7094943" cy="0"/>
          </a:xfrm>
          <a:prstGeom prst="line">
            <a:avLst/>
          </a:prstGeom>
          <a:ln cap="flat" w="38100">
            <a:solidFill>
              <a:srgbClr val="EFE6E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889944">
            <a:off x="11420509" y="7070976"/>
            <a:ext cx="2423344" cy="1508531"/>
          </a:xfrm>
          <a:custGeom>
            <a:avLst/>
            <a:gdLst/>
            <a:ahLst/>
            <a:cxnLst/>
            <a:rect r="r" b="b" t="t" l="l"/>
            <a:pathLst>
              <a:path h="1508531" w="2423344">
                <a:moveTo>
                  <a:pt x="0" y="0"/>
                </a:moveTo>
                <a:lnTo>
                  <a:pt x="2423344" y="0"/>
                </a:lnTo>
                <a:lnTo>
                  <a:pt x="2423344" y="1508531"/>
                </a:lnTo>
                <a:lnTo>
                  <a:pt x="0" y="1508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18853">
            <a:off x="16503917" y="810704"/>
            <a:ext cx="2206562" cy="1713095"/>
          </a:xfrm>
          <a:custGeom>
            <a:avLst/>
            <a:gdLst/>
            <a:ahLst/>
            <a:cxnLst/>
            <a:rect r="r" b="b" t="t" l="l"/>
            <a:pathLst>
              <a:path h="1713095" w="2206562">
                <a:moveTo>
                  <a:pt x="0" y="0"/>
                </a:moveTo>
                <a:lnTo>
                  <a:pt x="2206562" y="0"/>
                </a:lnTo>
                <a:lnTo>
                  <a:pt x="2206562" y="1713095"/>
                </a:lnTo>
                <a:lnTo>
                  <a:pt x="0" y="171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59402"/>
            <a:ext cx="801106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Proyecto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619740" y="-1028733"/>
            <a:ext cx="2513518" cy="2743267"/>
          </a:xfrm>
          <a:custGeom>
            <a:avLst/>
            <a:gdLst/>
            <a:ahLst/>
            <a:cxnLst/>
            <a:rect r="r" b="b" t="t" l="l"/>
            <a:pathLst>
              <a:path h="2743267" w="2513518">
                <a:moveTo>
                  <a:pt x="0" y="0"/>
                </a:moveTo>
                <a:lnTo>
                  <a:pt x="2513519" y="0"/>
                </a:lnTo>
                <a:lnTo>
                  <a:pt x="2513519" y="2743266"/>
                </a:lnTo>
                <a:lnTo>
                  <a:pt x="0" y="2743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440219" y="9474032"/>
            <a:ext cx="1215032" cy="1102317"/>
            <a:chOff x="0" y="0"/>
            <a:chExt cx="320008" cy="2903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2BA97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428082"/>
            <a:ext cx="9423383" cy="149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61"/>
              </a:lnSpc>
            </a:pPr>
            <a:r>
              <a:rPr lang="en-US" sz="10141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Novacommerce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399053"/>
            <a:ext cx="7429195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3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POR NICOLÁS ORTEGA</a:t>
            </a:r>
          </a:p>
          <a:p>
            <a:pPr algn="l">
              <a:lnSpc>
                <a:spcPts val="4480"/>
              </a:lnSpc>
            </a:pPr>
            <a:r>
              <a:rPr lang="en-US" sz="3200" spc="3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       JENNIFER CELEDÓN</a:t>
            </a:r>
          </a:p>
          <a:p>
            <a:pPr algn="l">
              <a:lnSpc>
                <a:spcPts val="4480"/>
              </a:lnSpc>
            </a:pPr>
            <a:r>
              <a:rPr lang="en-US" sz="3200" spc="3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       CARLOS ROJAS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2666" y="766183"/>
            <a:ext cx="7521979" cy="8695231"/>
            <a:chOff x="0" y="0"/>
            <a:chExt cx="788827" cy="911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827" cy="911865"/>
            </a:xfrm>
            <a:custGeom>
              <a:avLst/>
              <a:gdLst/>
              <a:ahLst/>
              <a:cxnLst/>
              <a:rect r="r" b="b" t="t" l="l"/>
              <a:pathLst>
                <a:path h="911865" w="788827">
                  <a:moveTo>
                    <a:pt x="23673" y="0"/>
                  </a:moveTo>
                  <a:lnTo>
                    <a:pt x="765154" y="0"/>
                  </a:lnTo>
                  <a:cubicBezTo>
                    <a:pt x="778228" y="0"/>
                    <a:pt x="788827" y="10599"/>
                    <a:pt x="788827" y="23673"/>
                  </a:cubicBezTo>
                  <a:lnTo>
                    <a:pt x="788827" y="888193"/>
                  </a:lnTo>
                  <a:cubicBezTo>
                    <a:pt x="788827" y="901267"/>
                    <a:pt x="778228" y="911865"/>
                    <a:pt x="765154" y="911865"/>
                  </a:cubicBezTo>
                  <a:lnTo>
                    <a:pt x="23673" y="911865"/>
                  </a:lnTo>
                  <a:cubicBezTo>
                    <a:pt x="10599" y="911865"/>
                    <a:pt x="0" y="901267"/>
                    <a:pt x="0" y="888193"/>
                  </a:cubicBezTo>
                  <a:lnTo>
                    <a:pt x="0" y="23673"/>
                  </a:lnTo>
                  <a:cubicBezTo>
                    <a:pt x="0" y="10599"/>
                    <a:pt x="10599" y="0"/>
                    <a:pt x="23673" y="0"/>
                  </a:cubicBezTo>
                  <a:close/>
                </a:path>
              </a:pathLst>
            </a:custGeom>
            <a:blipFill>
              <a:blip r:embed="rId2"/>
              <a:stretch>
                <a:fillRect l="-36698" t="0" r="-3669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17231" y="7404014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52385" y="1584528"/>
            <a:ext cx="2513518" cy="2743267"/>
          </a:xfrm>
          <a:custGeom>
            <a:avLst/>
            <a:gdLst/>
            <a:ahLst/>
            <a:cxnLst/>
            <a:rect r="r" b="b" t="t" l="l"/>
            <a:pathLst>
              <a:path h="2743267" w="2513518">
                <a:moveTo>
                  <a:pt x="0" y="0"/>
                </a:moveTo>
                <a:lnTo>
                  <a:pt x="2513518" y="0"/>
                </a:lnTo>
                <a:lnTo>
                  <a:pt x="2513518" y="2743266"/>
                </a:lnTo>
                <a:lnTo>
                  <a:pt x="0" y="2743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0683" y="1070558"/>
            <a:ext cx="6197944" cy="282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¡Muchas gracias!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80484" y="9735842"/>
            <a:ext cx="1215032" cy="1102317"/>
            <a:chOff x="0" y="0"/>
            <a:chExt cx="320008" cy="290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2BA97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2666" y="766183"/>
            <a:ext cx="7521979" cy="8695231"/>
            <a:chOff x="0" y="0"/>
            <a:chExt cx="788827" cy="911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827" cy="911865"/>
            </a:xfrm>
            <a:custGeom>
              <a:avLst/>
              <a:gdLst/>
              <a:ahLst/>
              <a:cxnLst/>
              <a:rect r="r" b="b" t="t" l="l"/>
              <a:pathLst>
                <a:path h="911865" w="788827">
                  <a:moveTo>
                    <a:pt x="23673" y="0"/>
                  </a:moveTo>
                  <a:lnTo>
                    <a:pt x="765154" y="0"/>
                  </a:lnTo>
                  <a:cubicBezTo>
                    <a:pt x="778228" y="0"/>
                    <a:pt x="788827" y="10599"/>
                    <a:pt x="788827" y="23673"/>
                  </a:cubicBezTo>
                  <a:lnTo>
                    <a:pt x="788827" y="888193"/>
                  </a:lnTo>
                  <a:cubicBezTo>
                    <a:pt x="788827" y="901267"/>
                    <a:pt x="778228" y="911865"/>
                    <a:pt x="765154" y="911865"/>
                  </a:cubicBezTo>
                  <a:lnTo>
                    <a:pt x="23673" y="911865"/>
                  </a:lnTo>
                  <a:cubicBezTo>
                    <a:pt x="10599" y="911865"/>
                    <a:pt x="0" y="901267"/>
                    <a:pt x="0" y="888193"/>
                  </a:cubicBezTo>
                  <a:lnTo>
                    <a:pt x="0" y="23673"/>
                  </a:lnTo>
                  <a:cubicBezTo>
                    <a:pt x="0" y="10599"/>
                    <a:pt x="10599" y="0"/>
                    <a:pt x="2367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571" r="0" b="-483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44000" y="6172200"/>
            <a:ext cx="3950208" cy="4114800"/>
          </a:xfrm>
          <a:custGeom>
            <a:avLst/>
            <a:gdLst/>
            <a:ahLst/>
            <a:cxnLst/>
            <a:rect r="r" b="b" t="t" l="l"/>
            <a:pathLst>
              <a:path h="4114800" w="3950208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03721" y="8998491"/>
            <a:ext cx="3857729" cy="2266416"/>
          </a:xfrm>
          <a:custGeom>
            <a:avLst/>
            <a:gdLst/>
            <a:ahLst/>
            <a:cxnLst/>
            <a:rect r="r" b="b" t="t" l="l"/>
            <a:pathLst>
              <a:path h="2266416" w="3857729">
                <a:moveTo>
                  <a:pt x="0" y="0"/>
                </a:moveTo>
                <a:lnTo>
                  <a:pt x="3857729" y="0"/>
                </a:lnTo>
                <a:lnTo>
                  <a:pt x="3857729" y="2266416"/>
                </a:lnTo>
                <a:lnTo>
                  <a:pt x="0" y="226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81785"/>
            <a:ext cx="8089089" cy="16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Contexto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80715"/>
            <a:ext cx="7449317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Las pequeñas y medianas empresas en Chile, especialmente las de sectores como alimentos, artesanías, cosmética y tecnología, enfrentan dificultades para digitalizar sus operaciones. Esto limita su alcance comercial, su competitividad y su capacidad de gestionar procesos clave como inventario, ventas y presencia en línea. NovaCommerce surge para responder a esa necesidad, ofreciendo una vía accesible de incorporación al comercio digital.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574645" y="9580541"/>
            <a:ext cx="1215032" cy="1102317"/>
            <a:chOff x="0" y="0"/>
            <a:chExt cx="320008" cy="2903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2BA9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7882" y="4609908"/>
            <a:ext cx="3404947" cy="4648392"/>
          </a:xfrm>
          <a:custGeom>
            <a:avLst/>
            <a:gdLst/>
            <a:ahLst/>
            <a:cxnLst/>
            <a:rect r="r" b="b" t="t" l="l"/>
            <a:pathLst>
              <a:path h="4648392" w="3404947">
                <a:moveTo>
                  <a:pt x="0" y="0"/>
                </a:moveTo>
                <a:lnTo>
                  <a:pt x="3404947" y="0"/>
                </a:lnTo>
                <a:lnTo>
                  <a:pt x="3404947" y="4648392"/>
                </a:lnTo>
                <a:lnTo>
                  <a:pt x="0" y="464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7136" y="1581785"/>
            <a:ext cx="8089089" cy="16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7136" y="3180715"/>
            <a:ext cx="10412164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Las pymes no cuentan con herramientas tecnológicas propias para vender online.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Falta de plataformas que integren inventario, pagos, catálogo y métricas.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Dependencia de redes sociales o procesos manuales poco escalables.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18353" y="-613847"/>
            <a:ext cx="2313090" cy="2524519"/>
          </a:xfrm>
          <a:custGeom>
            <a:avLst/>
            <a:gdLst/>
            <a:ahLst/>
            <a:cxnLst/>
            <a:rect r="r" b="b" t="t" l="l"/>
            <a:pathLst>
              <a:path h="2524519" w="2313090">
                <a:moveTo>
                  <a:pt x="0" y="0"/>
                </a:moveTo>
                <a:lnTo>
                  <a:pt x="2313091" y="0"/>
                </a:lnTo>
                <a:lnTo>
                  <a:pt x="2313091" y="2524519"/>
                </a:lnTo>
                <a:lnTo>
                  <a:pt x="0" y="252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7906">
            <a:off x="4562393" y="4542560"/>
            <a:ext cx="1210407" cy="753478"/>
          </a:xfrm>
          <a:custGeom>
            <a:avLst/>
            <a:gdLst/>
            <a:ahLst/>
            <a:cxnLst/>
            <a:rect r="r" b="b" t="t" l="l"/>
            <a:pathLst>
              <a:path h="753478" w="1210407">
                <a:moveTo>
                  <a:pt x="0" y="0"/>
                </a:moveTo>
                <a:lnTo>
                  <a:pt x="1210407" y="0"/>
                </a:lnTo>
                <a:lnTo>
                  <a:pt x="1210407" y="753478"/>
                </a:lnTo>
                <a:lnTo>
                  <a:pt x="0" y="753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30759" y="-143425"/>
            <a:ext cx="2957241" cy="3285824"/>
          </a:xfrm>
          <a:custGeom>
            <a:avLst/>
            <a:gdLst/>
            <a:ahLst/>
            <a:cxnLst/>
            <a:rect r="r" b="b" t="t" l="l"/>
            <a:pathLst>
              <a:path h="3285824" w="2957241">
                <a:moveTo>
                  <a:pt x="0" y="0"/>
                </a:moveTo>
                <a:lnTo>
                  <a:pt x="2957241" y="0"/>
                </a:lnTo>
                <a:lnTo>
                  <a:pt x="2957241" y="3285823"/>
                </a:lnTo>
                <a:lnTo>
                  <a:pt x="0" y="3285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80484" y="9735842"/>
            <a:ext cx="1215032" cy="1102317"/>
            <a:chOff x="0" y="0"/>
            <a:chExt cx="320008" cy="2903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7D2AE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97765" y="3636923"/>
            <a:ext cx="19737591" cy="0"/>
          </a:xfrm>
          <a:prstGeom prst="line">
            <a:avLst/>
          </a:prstGeom>
          <a:ln cap="flat" w="28575">
            <a:solidFill>
              <a:srgbClr val="4F392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62458" y="3357844"/>
            <a:ext cx="353291" cy="3532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41727" y="3430633"/>
            <a:ext cx="353291" cy="3532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57543" y="3430633"/>
            <a:ext cx="353291" cy="3532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840423" y="3430633"/>
            <a:ext cx="353291" cy="3532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2415749" y="6641954"/>
            <a:ext cx="2394777" cy="3314570"/>
          </a:xfrm>
          <a:custGeom>
            <a:avLst/>
            <a:gdLst/>
            <a:ahLst/>
            <a:cxnLst/>
            <a:rect r="r" b="b" t="t" l="l"/>
            <a:pathLst>
              <a:path h="3314570" w="2394777">
                <a:moveTo>
                  <a:pt x="2394777" y="0"/>
                </a:moveTo>
                <a:lnTo>
                  <a:pt x="0" y="0"/>
                </a:lnTo>
                <a:lnTo>
                  <a:pt x="0" y="3314570"/>
                </a:lnTo>
                <a:lnTo>
                  <a:pt x="2394777" y="3314570"/>
                </a:lnTo>
                <a:lnTo>
                  <a:pt x="23947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23563" y="7218880"/>
            <a:ext cx="3016860" cy="2835848"/>
          </a:xfrm>
          <a:custGeom>
            <a:avLst/>
            <a:gdLst/>
            <a:ahLst/>
            <a:cxnLst/>
            <a:rect r="r" b="b" t="t" l="l"/>
            <a:pathLst>
              <a:path h="2835848" w="3016860">
                <a:moveTo>
                  <a:pt x="0" y="0"/>
                </a:moveTo>
                <a:lnTo>
                  <a:pt x="3016860" y="0"/>
                </a:lnTo>
                <a:lnTo>
                  <a:pt x="3016860" y="2835848"/>
                </a:lnTo>
                <a:lnTo>
                  <a:pt x="0" y="2835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95018" y="7166904"/>
            <a:ext cx="3104427" cy="2603838"/>
          </a:xfrm>
          <a:custGeom>
            <a:avLst/>
            <a:gdLst/>
            <a:ahLst/>
            <a:cxnLst/>
            <a:rect r="r" b="b" t="t" l="l"/>
            <a:pathLst>
              <a:path h="2603838" w="3104427">
                <a:moveTo>
                  <a:pt x="0" y="0"/>
                </a:moveTo>
                <a:lnTo>
                  <a:pt x="3104427" y="0"/>
                </a:lnTo>
                <a:lnTo>
                  <a:pt x="3104427" y="2603838"/>
                </a:lnTo>
                <a:lnTo>
                  <a:pt x="0" y="2603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146" y="1454114"/>
            <a:ext cx="13035162" cy="16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Solución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6231" y="4202866"/>
            <a:ext cx="304574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Plataforma integral de comercio digital dirigida a pequeños negocios.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95500" y="4275655"/>
            <a:ext cx="304574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Incluye gestión de inventario en tiempo real y panel administrativo intuitivo.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78934" y="4275655"/>
            <a:ext cx="304574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Entrega reportes actualizados que permiten decisiones basadas en datos.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62369" y="4275655"/>
            <a:ext cx="310940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Diseño personalizable que optimiza la experiencia de compra.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779442" y="144471"/>
            <a:ext cx="2237627" cy="2949096"/>
          </a:xfrm>
          <a:custGeom>
            <a:avLst/>
            <a:gdLst/>
            <a:ahLst/>
            <a:cxnLst/>
            <a:rect r="r" b="b" t="t" l="l"/>
            <a:pathLst>
              <a:path h="2949096" w="2237627">
                <a:moveTo>
                  <a:pt x="0" y="0"/>
                </a:moveTo>
                <a:lnTo>
                  <a:pt x="2237627" y="0"/>
                </a:lnTo>
                <a:lnTo>
                  <a:pt x="2237627" y="2949096"/>
                </a:lnTo>
                <a:lnTo>
                  <a:pt x="0" y="2949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826141" y="144471"/>
            <a:ext cx="2461859" cy="859413"/>
          </a:xfrm>
          <a:custGeom>
            <a:avLst/>
            <a:gdLst/>
            <a:ahLst/>
            <a:cxnLst/>
            <a:rect r="r" b="b" t="t" l="l"/>
            <a:pathLst>
              <a:path h="859413" w="2461859">
                <a:moveTo>
                  <a:pt x="0" y="0"/>
                </a:moveTo>
                <a:lnTo>
                  <a:pt x="2461859" y="0"/>
                </a:lnTo>
                <a:lnTo>
                  <a:pt x="2461859" y="859412"/>
                </a:lnTo>
                <a:lnTo>
                  <a:pt x="0" y="859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7571769" y="9605612"/>
            <a:ext cx="1215032" cy="1102317"/>
            <a:chOff x="0" y="0"/>
            <a:chExt cx="320008" cy="2903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7D2AE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7915"/>
            <a:ext cx="12079198" cy="167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Público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52666" y="766183"/>
            <a:ext cx="7521979" cy="8695231"/>
            <a:chOff x="0" y="0"/>
            <a:chExt cx="788827" cy="911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8827" cy="911865"/>
            </a:xfrm>
            <a:custGeom>
              <a:avLst/>
              <a:gdLst/>
              <a:ahLst/>
              <a:cxnLst/>
              <a:rect r="r" b="b" t="t" l="l"/>
              <a:pathLst>
                <a:path h="911865" w="788827">
                  <a:moveTo>
                    <a:pt x="23673" y="0"/>
                  </a:moveTo>
                  <a:lnTo>
                    <a:pt x="765154" y="0"/>
                  </a:lnTo>
                  <a:cubicBezTo>
                    <a:pt x="778228" y="0"/>
                    <a:pt x="788827" y="10599"/>
                    <a:pt x="788827" y="23673"/>
                  </a:cubicBezTo>
                  <a:lnTo>
                    <a:pt x="788827" y="888193"/>
                  </a:lnTo>
                  <a:cubicBezTo>
                    <a:pt x="788827" y="901267"/>
                    <a:pt x="778228" y="911865"/>
                    <a:pt x="765154" y="911865"/>
                  </a:cubicBezTo>
                  <a:lnTo>
                    <a:pt x="23673" y="911865"/>
                  </a:lnTo>
                  <a:cubicBezTo>
                    <a:pt x="10599" y="911865"/>
                    <a:pt x="0" y="901267"/>
                    <a:pt x="0" y="888193"/>
                  </a:cubicBezTo>
                  <a:lnTo>
                    <a:pt x="0" y="23673"/>
                  </a:lnTo>
                  <a:cubicBezTo>
                    <a:pt x="0" y="10599"/>
                    <a:pt x="10599" y="0"/>
                    <a:pt x="23673" y="0"/>
                  </a:cubicBezTo>
                  <a:close/>
                </a:path>
              </a:pathLst>
            </a:custGeom>
            <a:blipFill>
              <a:blip r:embed="rId2"/>
              <a:stretch>
                <a:fillRect l="-36698" t="0" r="-3669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866655" y="313435"/>
            <a:ext cx="3985012" cy="2769584"/>
          </a:xfrm>
          <a:custGeom>
            <a:avLst/>
            <a:gdLst/>
            <a:ahLst/>
            <a:cxnLst/>
            <a:rect r="r" b="b" t="t" l="l"/>
            <a:pathLst>
              <a:path h="2769584" w="3985012">
                <a:moveTo>
                  <a:pt x="0" y="0"/>
                </a:moveTo>
                <a:lnTo>
                  <a:pt x="3985012" y="0"/>
                </a:lnTo>
                <a:lnTo>
                  <a:pt x="3985012" y="2769584"/>
                </a:lnTo>
                <a:lnTo>
                  <a:pt x="0" y="2769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8590">
            <a:off x="8680775" y="7740402"/>
            <a:ext cx="3385389" cy="1778868"/>
          </a:xfrm>
          <a:custGeom>
            <a:avLst/>
            <a:gdLst/>
            <a:ahLst/>
            <a:cxnLst/>
            <a:rect r="r" b="b" t="t" l="l"/>
            <a:pathLst>
              <a:path h="1778868" w="3385389">
                <a:moveTo>
                  <a:pt x="0" y="0"/>
                </a:moveTo>
                <a:lnTo>
                  <a:pt x="3385389" y="0"/>
                </a:lnTo>
                <a:lnTo>
                  <a:pt x="3385389" y="1778868"/>
                </a:lnTo>
                <a:lnTo>
                  <a:pt x="0" y="1778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61485" y="8629836"/>
            <a:ext cx="3857729" cy="2266416"/>
          </a:xfrm>
          <a:custGeom>
            <a:avLst/>
            <a:gdLst/>
            <a:ahLst/>
            <a:cxnLst/>
            <a:rect r="r" b="b" t="t" l="l"/>
            <a:pathLst>
              <a:path h="2266416" w="3857729">
                <a:moveTo>
                  <a:pt x="0" y="0"/>
                </a:moveTo>
                <a:lnTo>
                  <a:pt x="3857729" y="0"/>
                </a:lnTo>
                <a:lnTo>
                  <a:pt x="3857729" y="2266416"/>
                </a:lnTo>
                <a:lnTo>
                  <a:pt x="0" y="2266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447402"/>
            <a:ext cx="7449317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Emprendedores y pymes que no poseen una plataforma propia de ventas online.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Negocios que requieren digitalizar su gestión comercial sin altos costos.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Consumidores que buscan una experiencia de compra clara, intuitiva y segura.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574645" y="9735842"/>
            <a:ext cx="1215032" cy="1102317"/>
            <a:chOff x="0" y="0"/>
            <a:chExt cx="320008" cy="2903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7419" y="7980131"/>
            <a:ext cx="1617495" cy="2208184"/>
          </a:xfrm>
          <a:custGeom>
            <a:avLst/>
            <a:gdLst/>
            <a:ahLst/>
            <a:cxnLst/>
            <a:rect r="r" b="b" t="t" l="l"/>
            <a:pathLst>
              <a:path h="2208184" w="1617495">
                <a:moveTo>
                  <a:pt x="0" y="0"/>
                </a:moveTo>
                <a:lnTo>
                  <a:pt x="1617495" y="0"/>
                </a:lnTo>
                <a:lnTo>
                  <a:pt x="1617495" y="2208184"/>
                </a:lnTo>
                <a:lnTo>
                  <a:pt x="0" y="220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7385" y="1177974"/>
            <a:ext cx="8089089" cy="16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Objetivos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987455" y="-751011"/>
            <a:ext cx="2313090" cy="2524519"/>
          </a:xfrm>
          <a:custGeom>
            <a:avLst/>
            <a:gdLst/>
            <a:ahLst/>
            <a:cxnLst/>
            <a:rect r="r" b="b" t="t" l="l"/>
            <a:pathLst>
              <a:path h="2524519" w="2313090">
                <a:moveTo>
                  <a:pt x="0" y="0"/>
                </a:moveTo>
                <a:lnTo>
                  <a:pt x="2313090" y="0"/>
                </a:lnTo>
                <a:lnTo>
                  <a:pt x="2313090" y="2524519"/>
                </a:lnTo>
                <a:lnTo>
                  <a:pt x="0" y="252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7385" y="2776903"/>
            <a:ext cx="1178005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Desarrollar una plataforma accesible que permita a las pequeñas y medianas empresas incorporarse al comercio digital mediante herramientas unificadas de gestión, venta y análisis.</a:t>
            </a:r>
          </a:p>
        </p:txBody>
      </p:sp>
      <p:sp>
        <p:nvSpPr>
          <p:cNvPr name="AutoShape 6" id="6"/>
          <p:cNvSpPr/>
          <p:nvPr/>
        </p:nvSpPr>
        <p:spPr>
          <a:xfrm>
            <a:off x="-26211" y="5061226"/>
            <a:ext cx="18288000" cy="0"/>
          </a:xfrm>
          <a:prstGeom prst="line">
            <a:avLst/>
          </a:prstGeom>
          <a:ln cap="flat" w="28575">
            <a:solidFill>
              <a:srgbClr val="4F392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624137" y="4872403"/>
            <a:ext cx="327344" cy="353291"/>
            <a:chOff x="0" y="0"/>
            <a:chExt cx="753105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14290" y="4872403"/>
            <a:ext cx="327344" cy="353291"/>
            <a:chOff x="0" y="0"/>
            <a:chExt cx="75310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04442" y="4872403"/>
            <a:ext cx="327344" cy="353291"/>
            <a:chOff x="0" y="0"/>
            <a:chExt cx="75310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394595" y="4872403"/>
            <a:ext cx="327344" cy="353291"/>
            <a:chOff x="0" y="0"/>
            <a:chExt cx="75310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4761" y="5498834"/>
            <a:ext cx="304609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Crear un sistema de inventario en tiempo real que facilite el control del stock.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54914" y="5498834"/>
            <a:ext cx="304609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Implementar un checkout seguro que garantice transacciones confiables.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45067" y="5498834"/>
            <a:ext cx="3046095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Diseñar un panel administrativo intuitivo para gestión de catálogo, precios, promociones y métricas.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35220" y="5498834"/>
            <a:ext cx="304609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Integrar reportes dinámicos que apoyen la toma de decisiones basada en datos.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984748" y="4872403"/>
            <a:ext cx="327344" cy="353291"/>
            <a:chOff x="0" y="0"/>
            <a:chExt cx="753105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625373" y="5498834"/>
            <a:ext cx="3046095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Optimizar la experiencia del usuario mediante un diseño adaptable y funcional.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406991" y="449278"/>
            <a:ext cx="1852309" cy="2058121"/>
          </a:xfrm>
          <a:custGeom>
            <a:avLst/>
            <a:gdLst/>
            <a:ahLst/>
            <a:cxnLst/>
            <a:rect r="r" b="b" t="t" l="l"/>
            <a:pathLst>
              <a:path h="2058121" w="1852309">
                <a:moveTo>
                  <a:pt x="0" y="0"/>
                </a:moveTo>
                <a:lnTo>
                  <a:pt x="1852309" y="0"/>
                </a:lnTo>
                <a:lnTo>
                  <a:pt x="1852309" y="2058121"/>
                </a:lnTo>
                <a:lnTo>
                  <a:pt x="0" y="2058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489903" y="1602543"/>
            <a:ext cx="1813694" cy="2949096"/>
          </a:xfrm>
          <a:custGeom>
            <a:avLst/>
            <a:gdLst/>
            <a:ahLst/>
            <a:cxnLst/>
            <a:rect r="r" b="b" t="t" l="l"/>
            <a:pathLst>
              <a:path h="2949096" w="1813694">
                <a:moveTo>
                  <a:pt x="0" y="0"/>
                </a:moveTo>
                <a:lnTo>
                  <a:pt x="1813694" y="0"/>
                </a:lnTo>
                <a:lnTo>
                  <a:pt x="1813694" y="2949096"/>
                </a:lnTo>
                <a:lnTo>
                  <a:pt x="0" y="2949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7654273" y="9735842"/>
            <a:ext cx="1215032" cy="1102317"/>
            <a:chOff x="0" y="0"/>
            <a:chExt cx="320008" cy="2903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7385"/>
            <a:ext cx="7171913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Metodología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65660"/>
            <a:ext cx="694629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El proyecto se desarrolló utilizando el modelo de desarrollo </a:t>
            </a:r>
            <a:r>
              <a:rPr lang="en-US" sz="3000" b="true">
                <a:solidFill>
                  <a:srgbClr val="4F392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tradicional en cascada</a:t>
            </a: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, avanzando de forma secuencial por cada fase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146441" y="0"/>
          <a:ext cx="10087387" cy="10415772"/>
        </p:xfrm>
        <a:graphic>
          <a:graphicData uri="http://schemas.openxmlformats.org/drawingml/2006/table">
            <a:tbl>
              <a:tblPr/>
              <a:tblGrid>
                <a:gridCol w="8953975"/>
              </a:tblGrid>
              <a:tr h="1929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Recolección de requisitos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Identificación de las necesidades de las pymes respecto a digitalización, ventas online, inventario y pagos.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6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Diseño base de datos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E</a:t>
                      </a:r>
                      <a:r>
                        <a:rPr lang="en-US" sz="23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laboración del modelo entidad relación y creación de modelos en Django (models.py)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3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Diseño del proyecto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Estructuración del sistema completo: arquitectura, módulos funcionales (inventario, checkout, panel administrativo, reportes) y experiencia de usuario.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6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Desarrollo Frontend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Impl</a:t>
                      </a:r>
                      <a:r>
                        <a:rPr lang="en-US" sz="23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ementación de rutas principales y vistas asociadas con sus templates correspondientes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79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Desarrollo Backend y API REST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Integr</a:t>
                      </a: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ació</a:t>
                      </a: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n frontend y backend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Despliegue y evaluación final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Despliegue del proyecto a la red hostinger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641752" y="9046399"/>
            <a:ext cx="2490454" cy="2341027"/>
          </a:xfrm>
          <a:custGeom>
            <a:avLst/>
            <a:gdLst/>
            <a:ahLst/>
            <a:cxnLst/>
            <a:rect r="r" b="b" t="t" l="l"/>
            <a:pathLst>
              <a:path h="2341027" w="2490454">
                <a:moveTo>
                  <a:pt x="0" y="0"/>
                </a:moveTo>
                <a:lnTo>
                  <a:pt x="2490454" y="0"/>
                </a:lnTo>
                <a:lnTo>
                  <a:pt x="2490454" y="2341027"/>
                </a:lnTo>
                <a:lnTo>
                  <a:pt x="0" y="234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377774" y="8555602"/>
            <a:ext cx="1848880" cy="2559003"/>
          </a:xfrm>
          <a:custGeom>
            <a:avLst/>
            <a:gdLst/>
            <a:ahLst/>
            <a:cxnLst/>
            <a:rect r="r" b="b" t="t" l="l"/>
            <a:pathLst>
              <a:path h="2559003" w="1848880">
                <a:moveTo>
                  <a:pt x="1848880" y="0"/>
                </a:moveTo>
                <a:lnTo>
                  <a:pt x="0" y="0"/>
                </a:lnTo>
                <a:lnTo>
                  <a:pt x="0" y="2559003"/>
                </a:lnTo>
                <a:lnTo>
                  <a:pt x="1848880" y="2559003"/>
                </a:lnTo>
                <a:lnTo>
                  <a:pt x="18488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7206" y="-311267"/>
            <a:ext cx="1227744" cy="1339967"/>
          </a:xfrm>
          <a:custGeom>
            <a:avLst/>
            <a:gdLst/>
            <a:ahLst/>
            <a:cxnLst/>
            <a:rect r="r" b="b" t="t" l="l"/>
            <a:pathLst>
              <a:path h="1339967" w="1227744">
                <a:moveTo>
                  <a:pt x="0" y="0"/>
                </a:moveTo>
                <a:lnTo>
                  <a:pt x="1227744" y="0"/>
                </a:lnTo>
                <a:lnTo>
                  <a:pt x="1227744" y="1339967"/>
                </a:lnTo>
                <a:lnTo>
                  <a:pt x="0" y="133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80484" y="9735842"/>
            <a:ext cx="1215032" cy="1102317"/>
            <a:chOff x="0" y="0"/>
            <a:chExt cx="320008" cy="2903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604010"/>
            <a:ext cx="6946291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ERS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Planilla de requerimentos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Plan de proyecto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EDT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Documento Arquitectura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Carta Gantt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Kick off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Acta de constitucion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586525" y="-90488"/>
          <a:ext cx="9701475" cy="10441686"/>
        </p:xfrm>
        <a:graphic>
          <a:graphicData uri="http://schemas.openxmlformats.org/drawingml/2006/table">
            <a:tbl>
              <a:tblPr/>
              <a:tblGrid>
                <a:gridCol w="3464724"/>
                <a:gridCol w="6236751"/>
              </a:tblGrid>
              <a:tr h="36521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Modelo (Model)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Implementado en models.py.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Define las entidades del sistema como Usuario, Producto, Venta, Carrito.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Gestiona reglas de negocio a nivel de datos: validaciones, relaciones, integridad.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Conectado a la base de datos MySQL.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78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Vista (View)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Procesa solicitudes, ejecuta lógica de negocio y consulta modelos.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Renderización de plantillas.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Respuestas JSON cuando se usa la API REST.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17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Plantillas (Template)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Construidas con HTML + Bootstrap.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Utilizan el motor</a:t>
                      </a: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 de plantillas de Django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Presentan la información procesada por las vistas.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Son responsivas y consumen datos dinámicos desde la API mediante fetch.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35683" y="413308"/>
            <a:ext cx="7376498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Arquitectura MVT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5683" y="3337483"/>
            <a:ext cx="8029723" cy="545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El usu</a:t>
            </a: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ario realiza una petición desde el navegador.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La vista correspondiente recibe la petición.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La vista consulta o modifica datos usando el modelo.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El Template muestra la información en la interfaz.</a:t>
            </a:r>
          </a:p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26503" y="8660922"/>
            <a:ext cx="1913598" cy="2473148"/>
          </a:xfrm>
          <a:custGeom>
            <a:avLst/>
            <a:gdLst/>
            <a:ahLst/>
            <a:cxnLst/>
            <a:rect r="r" b="b" t="t" l="l"/>
            <a:pathLst>
              <a:path h="2473148" w="1913598">
                <a:moveTo>
                  <a:pt x="0" y="0"/>
                </a:moveTo>
                <a:lnTo>
                  <a:pt x="1913598" y="0"/>
                </a:lnTo>
                <a:lnTo>
                  <a:pt x="1913598" y="2473147"/>
                </a:lnTo>
                <a:lnTo>
                  <a:pt x="0" y="24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680484" y="9735842"/>
            <a:ext cx="1215032" cy="1102317"/>
            <a:chOff x="0" y="0"/>
            <a:chExt cx="320008" cy="2903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7D2A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904770" y="-23812"/>
          <a:ext cx="12383230" cy="10311562"/>
        </p:xfrm>
        <a:graphic>
          <a:graphicData uri="http://schemas.openxmlformats.org/drawingml/2006/table">
            <a:tbl>
              <a:tblPr/>
              <a:tblGrid>
                <a:gridCol w="3228668"/>
                <a:gridCol w="9154562"/>
              </a:tblGrid>
              <a:tr h="2591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Backend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Python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Django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Django REST Framework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ORM de Django para gestionar BD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17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HTML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CSS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Bootstrap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JavaScript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13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Base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MySQL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1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Infraestructura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GitHub para control de versiones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Diseño y documentacion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Figma (diseño UI/UX)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Canva (gráficos)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dbdiagram.io (modelo entidad–relación)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Google Docs / Google Sheets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412669" y="3068210"/>
            <a:ext cx="1232063" cy="1246081"/>
          </a:xfrm>
          <a:custGeom>
            <a:avLst/>
            <a:gdLst/>
            <a:ahLst/>
            <a:cxnLst/>
            <a:rect r="r" b="b" t="t" l="l"/>
            <a:pathLst>
              <a:path h="1246081" w="1232063">
                <a:moveTo>
                  <a:pt x="0" y="0"/>
                </a:moveTo>
                <a:lnTo>
                  <a:pt x="1232062" y="0"/>
                </a:lnTo>
                <a:lnTo>
                  <a:pt x="1232062" y="1246080"/>
                </a:lnTo>
                <a:lnTo>
                  <a:pt x="0" y="124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37066" y="3000077"/>
            <a:ext cx="1134039" cy="1443800"/>
          </a:xfrm>
          <a:custGeom>
            <a:avLst/>
            <a:gdLst/>
            <a:ahLst/>
            <a:cxnLst/>
            <a:rect r="r" b="b" t="t" l="l"/>
            <a:pathLst>
              <a:path h="1443800" w="1134039">
                <a:moveTo>
                  <a:pt x="0" y="0"/>
                </a:moveTo>
                <a:lnTo>
                  <a:pt x="1134039" y="0"/>
                </a:lnTo>
                <a:lnTo>
                  <a:pt x="1134039" y="1443800"/>
                </a:lnTo>
                <a:lnTo>
                  <a:pt x="0" y="144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61655" y="3068210"/>
            <a:ext cx="1250023" cy="1426374"/>
          </a:xfrm>
          <a:custGeom>
            <a:avLst/>
            <a:gdLst/>
            <a:ahLst/>
            <a:cxnLst/>
            <a:rect r="r" b="b" t="t" l="l"/>
            <a:pathLst>
              <a:path h="1426374" w="1250023">
                <a:moveTo>
                  <a:pt x="0" y="0"/>
                </a:moveTo>
                <a:lnTo>
                  <a:pt x="1250023" y="0"/>
                </a:lnTo>
                <a:lnTo>
                  <a:pt x="1250023" y="1426374"/>
                </a:lnTo>
                <a:lnTo>
                  <a:pt x="0" y="1426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669" y="4745051"/>
            <a:ext cx="1393077" cy="1499948"/>
          </a:xfrm>
          <a:custGeom>
            <a:avLst/>
            <a:gdLst/>
            <a:ahLst/>
            <a:cxnLst/>
            <a:rect r="r" b="b" t="t" l="l"/>
            <a:pathLst>
              <a:path h="1499948" w="1393077">
                <a:moveTo>
                  <a:pt x="0" y="0"/>
                </a:moveTo>
                <a:lnTo>
                  <a:pt x="1393077" y="0"/>
                </a:lnTo>
                <a:lnTo>
                  <a:pt x="1393077" y="1499948"/>
                </a:lnTo>
                <a:lnTo>
                  <a:pt x="0" y="149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47220" y="4745051"/>
            <a:ext cx="1499948" cy="1499948"/>
          </a:xfrm>
          <a:custGeom>
            <a:avLst/>
            <a:gdLst/>
            <a:ahLst/>
            <a:cxnLst/>
            <a:rect r="r" b="b" t="t" l="l"/>
            <a:pathLst>
              <a:path h="1499948" w="1499948">
                <a:moveTo>
                  <a:pt x="0" y="0"/>
                </a:moveTo>
                <a:lnTo>
                  <a:pt x="1499948" y="0"/>
                </a:lnTo>
                <a:lnTo>
                  <a:pt x="1499948" y="1499948"/>
                </a:lnTo>
                <a:lnTo>
                  <a:pt x="0" y="1499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58510" y="4745051"/>
            <a:ext cx="1456313" cy="1499948"/>
          </a:xfrm>
          <a:custGeom>
            <a:avLst/>
            <a:gdLst/>
            <a:ahLst/>
            <a:cxnLst/>
            <a:rect r="r" b="b" t="t" l="l"/>
            <a:pathLst>
              <a:path h="1499948" w="1456313">
                <a:moveTo>
                  <a:pt x="0" y="0"/>
                </a:moveTo>
                <a:lnTo>
                  <a:pt x="1456313" y="0"/>
                </a:lnTo>
                <a:lnTo>
                  <a:pt x="1456313" y="1499948"/>
                </a:lnTo>
                <a:lnTo>
                  <a:pt x="0" y="14999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2669" y="6673624"/>
            <a:ext cx="2162804" cy="1136455"/>
          </a:xfrm>
          <a:custGeom>
            <a:avLst/>
            <a:gdLst/>
            <a:ahLst/>
            <a:cxnLst/>
            <a:rect r="r" b="b" t="t" l="l"/>
            <a:pathLst>
              <a:path h="1136455" w="2162804">
                <a:moveTo>
                  <a:pt x="0" y="0"/>
                </a:moveTo>
                <a:lnTo>
                  <a:pt x="2162804" y="0"/>
                </a:lnTo>
                <a:lnTo>
                  <a:pt x="2162804" y="1136456"/>
                </a:lnTo>
                <a:lnTo>
                  <a:pt x="0" y="1136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52187" y="6539091"/>
            <a:ext cx="1189963" cy="1270988"/>
          </a:xfrm>
          <a:custGeom>
            <a:avLst/>
            <a:gdLst/>
            <a:ahLst/>
            <a:cxnLst/>
            <a:rect r="r" b="b" t="t" l="l"/>
            <a:pathLst>
              <a:path h="1270988" w="1189963">
                <a:moveTo>
                  <a:pt x="0" y="0"/>
                </a:moveTo>
                <a:lnTo>
                  <a:pt x="1189963" y="0"/>
                </a:lnTo>
                <a:lnTo>
                  <a:pt x="1189963" y="1270989"/>
                </a:lnTo>
                <a:lnTo>
                  <a:pt x="0" y="12709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30980" y="6492649"/>
            <a:ext cx="951843" cy="1317430"/>
          </a:xfrm>
          <a:custGeom>
            <a:avLst/>
            <a:gdLst/>
            <a:ahLst/>
            <a:cxnLst/>
            <a:rect r="r" b="b" t="t" l="l"/>
            <a:pathLst>
              <a:path h="1317430" w="951843">
                <a:moveTo>
                  <a:pt x="0" y="0"/>
                </a:moveTo>
                <a:lnTo>
                  <a:pt x="951843" y="0"/>
                </a:lnTo>
                <a:lnTo>
                  <a:pt x="951843" y="1317431"/>
                </a:lnTo>
                <a:lnTo>
                  <a:pt x="0" y="13174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2669" y="8238705"/>
            <a:ext cx="1547216" cy="1547216"/>
          </a:xfrm>
          <a:custGeom>
            <a:avLst/>
            <a:gdLst/>
            <a:ahLst/>
            <a:cxnLst/>
            <a:rect r="r" b="b" t="t" l="l"/>
            <a:pathLst>
              <a:path h="1547216" w="1547216">
                <a:moveTo>
                  <a:pt x="0" y="0"/>
                </a:moveTo>
                <a:lnTo>
                  <a:pt x="1547216" y="0"/>
                </a:lnTo>
                <a:lnTo>
                  <a:pt x="1547216" y="1547215"/>
                </a:lnTo>
                <a:lnTo>
                  <a:pt x="0" y="15472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37066" y="8201590"/>
            <a:ext cx="1621444" cy="1621444"/>
          </a:xfrm>
          <a:custGeom>
            <a:avLst/>
            <a:gdLst/>
            <a:ahLst/>
            <a:cxnLst/>
            <a:rect r="r" b="b" t="t" l="l"/>
            <a:pathLst>
              <a:path h="1621444" w="1621444">
                <a:moveTo>
                  <a:pt x="0" y="0"/>
                </a:moveTo>
                <a:lnTo>
                  <a:pt x="1621444" y="0"/>
                </a:lnTo>
                <a:lnTo>
                  <a:pt x="1621444" y="1621444"/>
                </a:lnTo>
                <a:lnTo>
                  <a:pt x="0" y="16214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0944" y="142541"/>
            <a:ext cx="5649518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Stack Tecnológico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939267" y="-44901"/>
            <a:ext cx="1227744" cy="1339967"/>
          </a:xfrm>
          <a:custGeom>
            <a:avLst/>
            <a:gdLst/>
            <a:ahLst/>
            <a:cxnLst/>
            <a:rect r="r" b="b" t="t" l="l"/>
            <a:pathLst>
              <a:path h="1339967" w="1227744">
                <a:moveTo>
                  <a:pt x="0" y="0"/>
                </a:moveTo>
                <a:lnTo>
                  <a:pt x="1227744" y="0"/>
                </a:lnTo>
                <a:lnTo>
                  <a:pt x="1227744" y="1339967"/>
                </a:lnTo>
                <a:lnTo>
                  <a:pt x="0" y="133996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33146" y="152066"/>
            <a:ext cx="1540955" cy="1712172"/>
          </a:xfrm>
          <a:custGeom>
            <a:avLst/>
            <a:gdLst/>
            <a:ahLst/>
            <a:cxnLst/>
            <a:rect r="r" b="b" t="t" l="l"/>
            <a:pathLst>
              <a:path h="1712172" w="1540955">
                <a:moveTo>
                  <a:pt x="0" y="0"/>
                </a:moveTo>
                <a:lnTo>
                  <a:pt x="1540955" y="0"/>
                </a:lnTo>
                <a:lnTo>
                  <a:pt x="1540955" y="1712172"/>
                </a:lnTo>
                <a:lnTo>
                  <a:pt x="0" y="171217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680484" y="9733365"/>
            <a:ext cx="1215032" cy="1102317"/>
            <a:chOff x="0" y="0"/>
            <a:chExt cx="320008" cy="2903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2BA9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DAG4xyL_aNE</dc:identifier>
  <dcterms:modified xsi:type="dcterms:W3CDTF">2011-08-01T06:04:30Z</dcterms:modified>
  <cp:revision>1</cp:revision>
  <dc:title>https://campusvirtual.duoc.cl/ultra/courses/_651010_1/outline</dc:title>
</cp:coreProperties>
</file>